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5" r:id="rId3"/>
    <p:sldId id="262" r:id="rId4"/>
    <p:sldId id="263" r:id="rId5"/>
    <p:sldId id="264" r:id="rId6"/>
    <p:sldId id="267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4B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CE22-0EFA-4DBC-874E-DA96CD062752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137E153-4BDF-4BE0-A53B-4805C37AB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62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CE22-0EFA-4DBC-874E-DA96CD062752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37E153-4BDF-4BE0-A53B-4805C37AB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80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CE22-0EFA-4DBC-874E-DA96CD062752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37E153-4BDF-4BE0-A53B-4805C37AB1E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9574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CE22-0EFA-4DBC-874E-DA96CD062752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37E153-4BDF-4BE0-A53B-4805C37AB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748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CE22-0EFA-4DBC-874E-DA96CD062752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37E153-4BDF-4BE0-A53B-4805C37AB1E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2799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CE22-0EFA-4DBC-874E-DA96CD062752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37E153-4BDF-4BE0-A53B-4805C37AB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791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CE22-0EFA-4DBC-874E-DA96CD062752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E153-4BDF-4BE0-A53B-4805C37AB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982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CE22-0EFA-4DBC-874E-DA96CD062752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E153-4BDF-4BE0-A53B-4805C37AB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08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CE22-0EFA-4DBC-874E-DA96CD062752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E153-4BDF-4BE0-A53B-4805C37AB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51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CE22-0EFA-4DBC-874E-DA96CD062752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37E153-4BDF-4BE0-A53B-4805C37AB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57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CE22-0EFA-4DBC-874E-DA96CD062752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37E153-4BDF-4BE0-A53B-4805C37AB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89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CE22-0EFA-4DBC-874E-DA96CD062752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37E153-4BDF-4BE0-A53B-4805C37AB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9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CE22-0EFA-4DBC-874E-DA96CD062752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E153-4BDF-4BE0-A53B-4805C37AB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26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CE22-0EFA-4DBC-874E-DA96CD062752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E153-4BDF-4BE0-A53B-4805C37AB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6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CE22-0EFA-4DBC-874E-DA96CD062752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E153-4BDF-4BE0-A53B-4805C37AB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28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CE22-0EFA-4DBC-874E-DA96CD062752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37E153-4BDF-4BE0-A53B-4805C37AB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8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FCE22-0EFA-4DBC-874E-DA96CD062752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37E153-4BDF-4BE0-A53B-4805C37AB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69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260350"/>
            <a:ext cx="8856538" cy="115242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2" algn="ctr">
              <a:defRPr/>
            </a:pPr>
            <a:r>
              <a:rPr lang="ru-RU" sz="1600" b="1" dirty="0" smtClean="0">
                <a:latin typeface="Franklin Gothic Heavy" panose="020B0903020102020204" pitchFamily="34" charset="0"/>
                <a:cs typeface="Arial" pitchFamily="34" charset="0"/>
              </a:rPr>
              <a:t>Муниципальное казенное образовательное учреждение для детей сирот и детей, оставшихся без попечения родителей «</a:t>
            </a:r>
            <a:r>
              <a:rPr lang="ru-RU" sz="1600" b="1" dirty="0" err="1" smtClean="0">
                <a:latin typeface="Franklin Gothic Heavy" panose="020B0903020102020204" pitchFamily="34" charset="0"/>
                <a:cs typeface="Arial" pitchFamily="34" charset="0"/>
              </a:rPr>
              <a:t>Яйский</a:t>
            </a:r>
            <a:r>
              <a:rPr lang="ru-RU" sz="1600" b="1" dirty="0" smtClean="0">
                <a:latin typeface="Franklin Gothic Heavy" panose="020B0903020102020204" pitchFamily="34" charset="0"/>
                <a:cs typeface="Arial" pitchFamily="34" charset="0"/>
              </a:rPr>
              <a:t> детский дом «Колокольчик»</a:t>
            </a:r>
            <a:endParaRPr lang="ru-RU" sz="1600" b="1" dirty="0">
              <a:latin typeface="Franklin Gothic Heavy" panose="020B0903020102020204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647824"/>
            <a:ext cx="806445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      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Инновационный проект </a:t>
            </a:r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учебного </a:t>
            </a:r>
            <a:r>
              <a:rPr lang="ru-RU" sz="1600" b="1" i="1" smtClean="0">
                <a:latin typeface="Times New Roman" pitchFamily="18" charset="0"/>
                <a:cs typeface="Times New Roman" pitchFamily="18" charset="0"/>
              </a:rPr>
              <a:t>самостоятельного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проживания воспитанников детского дома</a:t>
            </a:r>
          </a:p>
          <a:p>
            <a:endParaRPr lang="ru-RU" sz="2000" b="1" i="1" dirty="0" smtClean="0"/>
          </a:p>
          <a:p>
            <a:r>
              <a:rPr lang="ru-RU" sz="2000" b="1" i="1" dirty="0"/>
              <a:t> </a:t>
            </a:r>
            <a:endParaRPr lang="ru-RU" sz="2000" dirty="0"/>
          </a:p>
          <a:p>
            <a:pPr algn="ctr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«Создание психолого-педагогических условий для формирования жизненных умений и навыков воспитанников детского дома с целью социализации и адаптации в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обществе»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20"/>
          <p:cNvSpPr>
            <a:spLocks noChangeArrowheads="1"/>
          </p:cNvSpPr>
          <p:nvPr/>
        </p:nvSpPr>
        <p:spPr bwMode="auto">
          <a:xfrm>
            <a:off x="1979712" y="4149080"/>
            <a:ext cx="612068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endParaRPr lang="ru-RU" altLang="ru-RU" sz="1600" b="1" i="1" u="sng" dirty="0" smtClean="0">
              <a:solidFill>
                <a:srgbClr val="000066"/>
              </a:solidFill>
              <a:latin typeface="Georgia" pitchFamily="18" charset="0"/>
              <a:ea typeface="MS PGothic" pitchFamily="34" charset="-128"/>
            </a:endParaRPr>
          </a:p>
          <a:p>
            <a:pPr eaLnBrk="1" hangingPunct="1"/>
            <a:endParaRPr lang="ru-RU" altLang="ru-RU" sz="1600" b="1" i="1" u="sng" dirty="0">
              <a:solidFill>
                <a:srgbClr val="000066"/>
              </a:solidFill>
              <a:latin typeface="Georgia" pitchFamily="18" charset="0"/>
              <a:ea typeface="MS PGothic" pitchFamily="34" charset="-128"/>
            </a:endParaRPr>
          </a:p>
          <a:p>
            <a:pPr eaLnBrk="1" hangingPunct="1"/>
            <a:r>
              <a:rPr lang="ru-RU" altLang="ru-RU" sz="1600" b="1" i="1" u="sng" dirty="0" smtClean="0">
                <a:solidFill>
                  <a:schemeClr val="accent1">
                    <a:lumMod val="75000"/>
                  </a:schemeClr>
                </a:solidFill>
                <a:latin typeface="Franklin Gothic Heavy" panose="020B0903020102020204" pitchFamily="34" charset="0"/>
                <a:ea typeface="MS PGothic" pitchFamily="34" charset="-128"/>
              </a:rPr>
              <a:t>п</a:t>
            </a:r>
            <a:r>
              <a:rPr lang="ru-RU" altLang="ru-RU" sz="1600" b="1" i="1" u="sng" dirty="0" smtClean="0">
                <a:solidFill>
                  <a:schemeClr val="accent1">
                    <a:lumMod val="75000"/>
                  </a:schemeClr>
                </a:solidFill>
                <a:latin typeface="Franklin Gothic Heavy" panose="020B0903020102020204" pitchFamily="34" charset="0"/>
              </a:rPr>
              <a:t>о </a:t>
            </a:r>
            <a:r>
              <a:rPr lang="ru-RU" altLang="ru-RU" sz="1600" b="1" i="1" u="sng" dirty="0">
                <a:solidFill>
                  <a:schemeClr val="accent1">
                    <a:lumMod val="75000"/>
                  </a:schemeClr>
                </a:solidFill>
                <a:latin typeface="Franklin Gothic Heavy" panose="020B0903020102020204" pitchFamily="34" charset="0"/>
              </a:rPr>
              <a:t>направлению: </a:t>
            </a:r>
          </a:p>
          <a:p>
            <a:pPr eaLnBrk="1" hangingPunct="1"/>
            <a:r>
              <a:rPr lang="ru-RU" altLang="ru-RU" sz="1600" b="1" i="1" dirty="0" smtClean="0">
                <a:solidFill>
                  <a:schemeClr val="accent1">
                    <a:lumMod val="75000"/>
                  </a:schemeClr>
                </a:solidFill>
                <a:latin typeface="Franklin Gothic Heavy" panose="020B0903020102020204" pitchFamily="34" charset="0"/>
              </a:rPr>
              <a:t>«Создание эффективных механизмов адаптации и социализации детей нуждающихся в поддержке государства»</a:t>
            </a:r>
            <a:endParaRPr lang="ru-RU" altLang="ru-RU" sz="1600" b="1" i="1" dirty="0">
              <a:solidFill>
                <a:schemeClr val="accent1">
                  <a:lumMod val="75000"/>
                </a:schemeClr>
              </a:solidFill>
              <a:latin typeface="Franklin Gothic Heavy" panose="020B0903020102020204" pitchFamily="34" charset="0"/>
            </a:endParaRPr>
          </a:p>
          <a:p>
            <a:pPr eaLnBrk="1" hangingPunct="1"/>
            <a:r>
              <a:rPr lang="ru-RU" altLang="ru-RU" sz="1600" b="1" i="1" dirty="0">
                <a:solidFill>
                  <a:schemeClr val="accent1">
                    <a:lumMod val="75000"/>
                  </a:schemeClr>
                </a:solidFill>
                <a:latin typeface="Franklin Gothic Heavy" panose="020B0903020102020204" pitchFamily="34" charset="0"/>
              </a:rPr>
              <a:t>(1-й год реализации проекта</a:t>
            </a:r>
            <a:r>
              <a:rPr lang="ru-RU" altLang="ru-RU" sz="1600" b="1" i="1" dirty="0" smtClean="0">
                <a:solidFill>
                  <a:schemeClr val="accent1">
                    <a:lumMod val="75000"/>
                  </a:schemeClr>
                </a:solidFill>
                <a:latin typeface="Franklin Gothic Heavy" panose="020B0903020102020204" pitchFamily="34" charset="0"/>
              </a:rPr>
              <a:t>)</a:t>
            </a:r>
          </a:p>
          <a:p>
            <a:pPr eaLnBrk="1" hangingPunct="1"/>
            <a:endParaRPr lang="ru-RU" altLang="ru-RU" sz="1600" b="1" i="1" dirty="0">
              <a:solidFill>
                <a:schemeClr val="accent1">
                  <a:lumMod val="75000"/>
                </a:schemeClr>
              </a:solidFill>
              <a:latin typeface="Franklin Gothic Heavy" panose="020B0903020102020204" pitchFamily="34" charset="0"/>
            </a:endParaRPr>
          </a:p>
          <a:p>
            <a:pPr algn="ctr" eaLnBrk="1" hangingPunct="1"/>
            <a:r>
              <a:rPr lang="ru-RU" altLang="ru-RU" sz="1600" b="1" i="1" dirty="0" smtClean="0">
                <a:solidFill>
                  <a:schemeClr val="accent1">
                    <a:lumMod val="75000"/>
                  </a:schemeClr>
                </a:solidFill>
                <a:latin typeface="Franklin Gothic Heavy" panose="020B0903020102020204" pitchFamily="34" charset="0"/>
              </a:rPr>
              <a:t>2020г</a:t>
            </a:r>
            <a:endParaRPr lang="ru-RU" altLang="ru-RU" sz="1600" b="1" i="1" dirty="0">
              <a:solidFill>
                <a:schemeClr val="accent1">
                  <a:lumMod val="75000"/>
                </a:schemeClr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646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26732"/>
            <a:ext cx="8568952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  </a:t>
            </a:r>
            <a:r>
              <a:rPr lang="ru-RU" sz="2400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подготовка воспитанников к дальнейшей жизни вне Учреждения, исходя из их индивидуальных возможностей и реальных условий, удовлетворяющих в первую очередь личные интересы и потребности воспитанников</a:t>
            </a:r>
            <a:r>
              <a:rPr lang="ru-RU" sz="24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Создать условия для формирования и закрепления на практике (в условиях тренировочной комнаты) у воспитанников навыки самостоятельного проживания, социально-бытовые навыки, навыки планирования бюджета, организации режима дня; ведения домашнего хозяйства).</a:t>
            </a:r>
          </a:p>
          <a:p>
            <a:pPr lvl="0" algn="just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Способствовать формированию у воспитанников навыков целеполагания, планирования, оценки результатов собственной жизнедеятельности, активной, деятельной и ответственной позиции по отношению к собственной жизни.</a:t>
            </a:r>
          </a:p>
          <a:p>
            <a:pPr lvl="0" algn="just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Создать условия для формирования у воспитанников и выпускников навыки социального взаимодействия и толерантного общения с людьми. </a:t>
            </a:r>
            <a:endPara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82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7920880" cy="6392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b="1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Содержание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реализации   проекта</a:t>
            </a:r>
            <a:endParaRPr lang="ru-RU" sz="2800" dirty="0">
              <a:solidFill>
                <a:schemeClr val="bg2">
                  <a:lumMod val="50000"/>
                </a:schemeClr>
              </a:solidFill>
              <a:ea typeface="Times New Roman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Проживание в тренировочной комнате направлено на создание условий, в том числе жилищных, для овладения детьми навыками, необходимыми для самостоятельного проживания на фоне постепенного сокращения объема помощи со стороны. </a:t>
            </a: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latin typeface="Times New Roman"/>
              <a:ea typeface="Times New Roman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endParaRPr lang="ru-RU" sz="1400" dirty="0" smtClean="0">
              <a:latin typeface="Times New Roman"/>
              <a:ea typeface="Times New Roman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latin typeface="Times New Roman"/>
              <a:ea typeface="Times New Roman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endParaRPr lang="ru-RU" sz="1400" dirty="0" smtClean="0">
              <a:latin typeface="Times New Roman"/>
              <a:ea typeface="Times New Roman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latin typeface="Times New Roman"/>
              <a:ea typeface="Times New Roman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3767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74655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</a:rPr>
              <a:t>Целевая аудитория реализации проекта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</a:rPr>
              <a:t>: воспитанники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</a:rPr>
              <a:t>детского дома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</a:rPr>
              <a:t>в возрасте 13-16 лет. 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</a:rPr>
              <a:t>Для успешной реализации проекта необходимо обеспечить следующие психолого-педагогические </a:t>
            </a: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</a:rPr>
              <a:t>условия: 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создание на базе тренировочной комнаты условий максимально приближенные к реальным условиям самостоятельной жизни; 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стимулирование проявления самостоятельности воспитанников при решении задач организации самостоятельной жизни; 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поощрение инициативности воспитанников при обустройстве жилого помещения; 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обеспечение психолого-педагогической поддержки и сопровождение процесса самостоятельного проживания воспитанников, избегая опеки. </a:t>
            </a:r>
          </a:p>
          <a:p>
            <a:pPr lvl="0" algn="just">
              <a:spcAft>
                <a:spcPts val="0"/>
              </a:spcAft>
            </a:pP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1228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720340"/>
              </p:ext>
            </p:extLst>
          </p:nvPr>
        </p:nvGraphicFramePr>
        <p:xfrm>
          <a:off x="982857" y="1204883"/>
          <a:ext cx="7560840" cy="5491946"/>
        </p:xfrm>
        <a:graphic>
          <a:graphicData uri="http://schemas.openxmlformats.org/drawingml/2006/table">
            <a:tbl>
              <a:tblPr firstRow="1" firstCol="1" bandRow="1"/>
              <a:tblGrid>
                <a:gridCol w="2673722"/>
                <a:gridCol w="2222822"/>
                <a:gridCol w="2664296"/>
              </a:tblGrid>
              <a:tr h="1077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Подготовительный 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2020 г.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Основной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- 2022 </a:t>
                      </a:r>
                      <a:r>
                        <a:rPr lang="ru-RU" sz="18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г.г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Заключительный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г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(июнь)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-Изучение теоретических основ проблемы;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разработка модели, программы;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разработка  нормативных документов;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-разработка мониторинга готовности воспитанника к самостоятельной жизни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-Апробирование модели;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-анализ промежуточных результатов;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-корректировка дальнейшей работы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Оценка эффективности модели;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-анализ результатов, обобщение;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-планирование дальнейшей деятельности;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Оценка результатов мониторинга готовности воспитанника к самостоятельной жизни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58821" y="404664"/>
            <a:ext cx="8208913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реализации проекта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211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332656"/>
            <a:ext cx="8714002" cy="58169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</a:p>
          <a:p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Реализация проекта позволит сформировать и закрепить (на уровне практики) у воспитанников </a:t>
            </a:r>
            <a:r>
              <a:rPr lang="ru-RU" sz="2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организаций для детей-сирот и детей, оставшихся без попечения родителей, жизненные, 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социальные и коммуникативные умения и навыки, необходимые для самостоятельной </a:t>
            </a:r>
            <a:r>
              <a:rPr lang="ru-RU" sz="2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жизни.</a:t>
            </a:r>
          </a:p>
          <a:p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процессе самостоятельного учебного проживания в тренировочной комнате быта у воспитанников формируются следующие жизненные умения и навыки:</a:t>
            </a:r>
          </a:p>
          <a:p>
            <a:r>
              <a:rPr lang="ru-RU" sz="2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-владение навыками самообслуживания;</a:t>
            </a:r>
          </a:p>
          <a:p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-приготовление пищи;</a:t>
            </a:r>
          </a:p>
          <a:p>
            <a:r>
              <a:rPr lang="ru-RU" sz="2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-соблюдение санитарно-гигиенических норм;</a:t>
            </a:r>
          </a:p>
          <a:p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-уход за одеждой и обувью;</a:t>
            </a:r>
          </a:p>
          <a:p>
            <a:r>
              <a:rPr lang="ru-RU" sz="2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-совершение мелких покупок;</a:t>
            </a:r>
          </a:p>
          <a:p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-взаимодействие с объектами социальной инфраструктуры;</a:t>
            </a:r>
          </a:p>
          <a:p>
            <a:r>
              <a:rPr lang="ru-RU" sz="2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-распределение имеющихся ресурсов (денежных, материальных, временных и т.д.)</a:t>
            </a:r>
          </a:p>
          <a:p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-умение строить эффективную коммуникацию с окружающими;</a:t>
            </a:r>
          </a:p>
          <a:p>
            <a:r>
              <a:rPr lang="ru-RU" sz="2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-умение в повседневной жизни соблюдать социальные нормы.</a:t>
            </a:r>
            <a:endParaRPr lang="ru-RU" sz="2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813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19672" y="1844824"/>
            <a:ext cx="70567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660066"/>
                </a:solidFill>
                <a:latin typeface="Matilda" pitchFamily="2" charset="0"/>
              </a:rPr>
              <a:t>СПАСИБО ЗА </a:t>
            </a:r>
            <a:br>
              <a:rPr lang="ru-RU" sz="6600" dirty="0" smtClean="0">
                <a:solidFill>
                  <a:srgbClr val="660066"/>
                </a:solidFill>
                <a:latin typeface="Matilda" pitchFamily="2" charset="0"/>
              </a:rPr>
            </a:br>
            <a:r>
              <a:rPr lang="ru-RU" sz="6600" dirty="0" smtClean="0">
                <a:solidFill>
                  <a:srgbClr val="660066"/>
                </a:solidFill>
                <a:latin typeface="Matilda" pitchFamily="2" charset="0"/>
              </a:rPr>
              <a:t>ВНИМАНИЕ!!!</a:t>
            </a:r>
            <a:endParaRPr lang="ru-RU" sz="6600" dirty="0">
              <a:solidFill>
                <a:srgbClr val="660066"/>
              </a:solidFill>
              <a:latin typeface="Matild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45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434</TotalTime>
  <Words>349</Words>
  <Application>Microsoft Office PowerPoint</Application>
  <PresentationFormat>Экран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MS PGothic</vt:lpstr>
      <vt:lpstr>Arial</vt:lpstr>
      <vt:lpstr>Calibri</vt:lpstr>
      <vt:lpstr>Century Gothic</vt:lpstr>
      <vt:lpstr>Franklin Gothic Heavy</vt:lpstr>
      <vt:lpstr>Georgia</vt:lpstr>
      <vt:lpstr>Matilda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Колокольчик</cp:lastModifiedBy>
  <cp:revision>26</cp:revision>
  <dcterms:created xsi:type="dcterms:W3CDTF">2019-08-20T22:07:08Z</dcterms:created>
  <dcterms:modified xsi:type="dcterms:W3CDTF">2021-04-23T02:50:34Z</dcterms:modified>
</cp:coreProperties>
</file>